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charts/chart16.xml" ContentType="application/vnd.openxmlformats-officedocument.drawingml.char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theme/themeOverride2.xml" ContentType="application/vnd.openxmlformats-officedocument.themeOverr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76" r:id="rId4"/>
    <p:sldId id="258" r:id="rId5"/>
    <p:sldId id="259" r:id="rId6"/>
    <p:sldId id="261" r:id="rId7"/>
    <p:sldId id="260" r:id="rId8"/>
    <p:sldId id="265" r:id="rId9"/>
    <p:sldId id="266" r:id="rId10"/>
    <p:sldId id="264" r:id="rId11"/>
    <p:sldId id="277" r:id="rId12"/>
    <p:sldId id="270" r:id="rId13"/>
    <p:sldId id="267" r:id="rId14"/>
    <p:sldId id="271" r:id="rId15"/>
    <p:sldId id="272" r:id="rId16"/>
    <p:sldId id="274" r:id="rId17"/>
    <p:sldId id="278" r:id="rId18"/>
    <p:sldId id="262" r:id="rId19"/>
    <p:sldId id="263" r:id="rId20"/>
    <p:sldId id="275" r:id="rId21"/>
  </p:sldIdLst>
  <p:sldSz cx="9144000" cy="6858000" type="screen4x3"/>
  <p:notesSz cx="6797675" cy="9928225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-13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15.xlsx"/><Relationship Id="rId1" Type="http://schemas.openxmlformats.org/officeDocument/2006/relationships/themeOverride" Target="../theme/themeOverride1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16.xlsx"/><Relationship Id="rId1" Type="http://schemas.openxmlformats.org/officeDocument/2006/relationships/themeOverride" Target="../theme/themeOverride2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17.xlsx"/><Relationship Id="rId1" Type="http://schemas.openxmlformats.org/officeDocument/2006/relationships/themeOverride" Target="../theme/themeOverride3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l-GR"/>
  <c:chart>
    <c:autoTitleDeleted val="1"/>
    <c:view3D>
      <c:rotX val="75"/>
      <c:perspective val="30"/>
    </c:view3D>
    <c:plotArea>
      <c:layout>
        <c:manualLayout>
          <c:layoutTarget val="inner"/>
          <c:xMode val="edge"/>
          <c:yMode val="edge"/>
          <c:x val="8.9791118631113206E-2"/>
          <c:y val="0.33937158024108444"/>
          <c:w val="0.42092843204326141"/>
          <c:h val="0.59859277788579057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Responses</c:v>
                </c:pt>
              </c:strCache>
            </c:strRef>
          </c:tx>
          <c:dPt>
            <c:idx val="0"/>
          </c:dPt>
          <c:dPt>
            <c:idx val="1"/>
          </c:dPt>
          <c:dLbls>
            <c:dLbl>
              <c:idx val="1"/>
              <c:layout>
                <c:manualLayout>
                  <c:x val="8.4260930431950209E-2"/>
                  <c:y val="0.14806123972336413"/>
                </c:manualLayout>
              </c:layout>
              <c:showVal val="1"/>
            </c:dLbl>
            <c:showVal val="1"/>
            <c:showLeaderLines val="1"/>
          </c:dLbls>
          <c:cat>
            <c:strRef>
              <c:f>Sheet1!$A$2:$A$3</c:f>
              <c:strCache>
                <c:ptCount val="2"/>
                <c:pt idx="0">
                  <c:v>Male</c:v>
                </c:pt>
                <c:pt idx="1">
                  <c:v>Female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0.8600000000000001</c:v>
                </c:pt>
                <c:pt idx="1">
                  <c:v>0.14000000000000001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67595270319103962"/>
          <c:y val="0.34233218878457961"/>
          <c:w val="0.24860526292340851"/>
          <c:h val="0.36080626458171322"/>
        </c:manualLayout>
      </c:layout>
    </c:legend>
    <c:plotVisOnly val="1"/>
    <c:dispBlanksAs val="zero"/>
  </c:chart>
  <c:txPr>
    <a:bodyPr/>
    <a:lstStyle/>
    <a:p>
      <a:pPr>
        <a:defRPr sz="1800"/>
      </a:pPr>
      <a:endParaRPr lang="el-GR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l-GR"/>
  <c:chart>
    <c:autoTitleDeleted val="1"/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Responses</c:v>
                </c:pt>
              </c:strCache>
            </c:strRef>
          </c:tx>
          <c:dPt>
            <c:idx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1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rgbClr val="FF5050"/>
              </a:solidFill>
            </c:spPr>
          </c:dPt>
          <c:dPt>
            <c:idx val="4"/>
            <c:spPr>
              <a:solidFill>
                <a:srgbClr val="FF0000"/>
              </a:solidFill>
            </c:spPr>
          </c:dPt>
          <c:dLbls>
            <c:showVal val="1"/>
            <c:showLeaderLines val="1"/>
          </c:dLbls>
          <c:cat>
            <c:strRef>
              <c:f>Sheet1!$A$2:$A$6</c:f>
              <c:strCache>
                <c:ptCount val="5"/>
                <c:pt idx="0">
                  <c:v>Strongly Agree</c:v>
                </c:pt>
                <c:pt idx="1">
                  <c:v>Agree</c:v>
                </c:pt>
                <c:pt idx="2">
                  <c:v>Neutral</c:v>
                </c:pt>
                <c:pt idx="3">
                  <c:v>Disagree</c:v>
                </c:pt>
                <c:pt idx="4">
                  <c:v>Strongly Disagree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0.24000000000000013</c:v>
                </c:pt>
                <c:pt idx="1">
                  <c:v>0.55000000000000004</c:v>
                </c:pt>
                <c:pt idx="2">
                  <c:v>0.14000000000000001</c:v>
                </c:pt>
                <c:pt idx="3">
                  <c:v>2.0000000000000011E-2</c:v>
                </c:pt>
                <c:pt idx="4">
                  <c:v>0.05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62496596693025153"/>
          <c:y val="7.9667440085359503E-2"/>
          <c:w val="0.36874719691261887"/>
          <c:h val="0.92033255991464036"/>
        </c:manualLayout>
      </c:layout>
    </c:legend>
    <c:plotVisOnly val="1"/>
    <c:dispBlanksAs val="zero"/>
  </c:chart>
  <c:txPr>
    <a:bodyPr/>
    <a:lstStyle/>
    <a:p>
      <a:pPr>
        <a:defRPr sz="1800"/>
      </a:pPr>
      <a:endParaRPr lang="el-GR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l-GR"/>
  <c:chart>
    <c:autoTitleDeleted val="1"/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Responses</c:v>
                </c:pt>
              </c:strCache>
            </c:strRef>
          </c:tx>
          <c:dPt>
            <c:idx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1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rgbClr val="FF5050"/>
              </a:solidFill>
            </c:spPr>
          </c:dPt>
          <c:dPt>
            <c:idx val="4"/>
            <c:spPr>
              <a:solidFill>
                <a:srgbClr val="FF0000"/>
              </a:solidFill>
            </c:spPr>
          </c:dPt>
          <c:dLbls>
            <c:showVal val="1"/>
            <c:showLeaderLines val="1"/>
          </c:dLbls>
          <c:cat>
            <c:strRef>
              <c:f>Sheet1!$A$2:$A$6</c:f>
              <c:strCache>
                <c:ptCount val="5"/>
                <c:pt idx="0">
                  <c:v>Strongly Agree</c:v>
                </c:pt>
                <c:pt idx="1">
                  <c:v>Agree</c:v>
                </c:pt>
                <c:pt idx="2">
                  <c:v>Neutral</c:v>
                </c:pt>
                <c:pt idx="3">
                  <c:v>Disagree</c:v>
                </c:pt>
                <c:pt idx="4">
                  <c:v>Strongly Disagree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0.31000000000000022</c:v>
                </c:pt>
                <c:pt idx="1">
                  <c:v>0.55000000000000004</c:v>
                </c:pt>
                <c:pt idx="2">
                  <c:v>0.14000000000000001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62496596693025153"/>
          <c:y val="7.9667440085359503E-2"/>
          <c:w val="0.36874719691261887"/>
          <c:h val="0.92033255991464036"/>
        </c:manualLayout>
      </c:layout>
    </c:legend>
    <c:plotVisOnly val="1"/>
    <c:dispBlanksAs val="zero"/>
  </c:chart>
  <c:txPr>
    <a:bodyPr/>
    <a:lstStyle/>
    <a:p>
      <a:pPr>
        <a:defRPr sz="1800"/>
      </a:pPr>
      <a:endParaRPr lang="el-GR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l-GR"/>
  <c:chart>
    <c:autoTitleDeleted val="1"/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Responses</c:v>
                </c:pt>
              </c:strCache>
            </c:strRef>
          </c:tx>
          <c:dPt>
            <c:idx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1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rgbClr val="FF5050"/>
              </a:solidFill>
            </c:spPr>
          </c:dPt>
          <c:dPt>
            <c:idx val="4"/>
            <c:spPr>
              <a:solidFill>
                <a:srgbClr val="FF0000"/>
              </a:solidFill>
            </c:spPr>
          </c:dPt>
          <c:dLbls>
            <c:showVal val="1"/>
            <c:showLeaderLines val="1"/>
          </c:dLbls>
          <c:cat>
            <c:strRef>
              <c:f>Sheet1!$A$2:$A$6</c:f>
              <c:strCache>
                <c:ptCount val="5"/>
                <c:pt idx="0">
                  <c:v>Strongly Agree</c:v>
                </c:pt>
                <c:pt idx="1">
                  <c:v>Agree</c:v>
                </c:pt>
                <c:pt idx="2">
                  <c:v>Neutral</c:v>
                </c:pt>
                <c:pt idx="3">
                  <c:v>Disagree</c:v>
                </c:pt>
                <c:pt idx="4">
                  <c:v>Strongly Disagree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0.2400000000000001</c:v>
                </c:pt>
                <c:pt idx="1">
                  <c:v>0.55000000000000004</c:v>
                </c:pt>
                <c:pt idx="2">
                  <c:v>0.14000000000000001</c:v>
                </c:pt>
                <c:pt idx="3">
                  <c:v>2.0000000000000011E-2</c:v>
                </c:pt>
                <c:pt idx="4">
                  <c:v>0.05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62496596693025153"/>
          <c:y val="2.5027029161124193E-2"/>
          <c:w val="0.36874719691261887"/>
          <c:h val="0.97497297083887635"/>
        </c:manualLayout>
      </c:layout>
    </c:legend>
    <c:plotVisOnly val="1"/>
    <c:dispBlanksAs val="zero"/>
  </c:chart>
  <c:txPr>
    <a:bodyPr/>
    <a:lstStyle/>
    <a:p>
      <a:pPr>
        <a:defRPr sz="1800"/>
      </a:pPr>
      <a:endParaRPr lang="el-GR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l-GR"/>
  <c:chart>
    <c:autoTitleDeleted val="1"/>
    <c:view3D>
      <c:rotX val="75"/>
      <c:perspective val="30"/>
    </c:view3D>
    <c:plotArea>
      <c:layout>
        <c:manualLayout>
          <c:layoutTarget val="inner"/>
          <c:xMode val="edge"/>
          <c:yMode val="edge"/>
          <c:x val="8.5959757779688395E-2"/>
          <c:y val="9.1427149830637502E-2"/>
          <c:w val="0.6504134940712929"/>
          <c:h val="0.80428913306243432"/>
        </c:manualLayout>
      </c:layout>
      <c:pie3DChart>
        <c:varyColors val="1"/>
        <c:dLbls/>
      </c:pie3DChart>
    </c:plotArea>
    <c:legend>
      <c:legendPos val="r"/>
      <c:layout>
        <c:manualLayout>
          <c:xMode val="edge"/>
          <c:yMode val="edge"/>
          <c:x val="0.72865807720617914"/>
          <c:y val="2.5027029161124193E-2"/>
          <c:w val="0.26505508099782898"/>
          <c:h val="0.59570423618830126"/>
        </c:manualLayout>
      </c:layout>
    </c:legend>
    <c:plotVisOnly val="1"/>
    <c:dispBlanksAs val="zero"/>
  </c:chart>
  <c:txPr>
    <a:bodyPr/>
    <a:lstStyle/>
    <a:p>
      <a:pPr>
        <a:defRPr sz="1800"/>
      </a:pPr>
      <a:endParaRPr lang="el-GR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l-GR"/>
  <c:chart>
    <c:autoTitleDeleted val="1"/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Responses</c:v>
                </c:pt>
              </c:strCache>
            </c:strRef>
          </c:tx>
          <c:dPt>
            <c:idx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1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rgbClr val="FF5050"/>
              </a:solidFill>
            </c:spPr>
          </c:dPt>
          <c:dPt>
            <c:idx val="4"/>
            <c:spPr>
              <a:solidFill>
                <a:srgbClr val="FF0000"/>
              </a:solidFill>
            </c:spPr>
          </c:dPt>
          <c:dLbls>
            <c:showVal val="1"/>
            <c:showLeaderLines val="1"/>
          </c:dLbls>
          <c:cat>
            <c:strRef>
              <c:f>Sheet1!$A$2:$A$6</c:f>
              <c:strCache>
                <c:ptCount val="5"/>
                <c:pt idx="0">
                  <c:v>Yes</c:v>
                </c:pt>
                <c:pt idx="4">
                  <c:v>No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0.74137931034482762</c:v>
                </c:pt>
                <c:pt idx="4">
                  <c:v>0.25862068965517243</c:v>
                </c:pt>
              </c:numCache>
            </c:numRef>
          </c:val>
        </c:ser>
        <c:dLbls/>
      </c:pie3DChart>
    </c:plotArea>
    <c:legend>
      <c:legendPos val="r"/>
      <c:legendEntry>
        <c:idx val="1"/>
        <c:delete val="1"/>
      </c:legendEntry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7286580772061797"/>
          <c:y val="2.5027029161124204E-2"/>
          <c:w val="0.26505508099782898"/>
          <c:h val="0.97497297083887668"/>
        </c:manualLayout>
      </c:layout>
    </c:legend>
    <c:plotVisOnly val="1"/>
    <c:dispBlanksAs val="zero"/>
  </c:chart>
  <c:txPr>
    <a:bodyPr/>
    <a:lstStyle/>
    <a:p>
      <a:pPr>
        <a:defRPr sz="1800"/>
      </a:pPr>
      <a:endParaRPr lang="el-GR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l-GR"/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Responses</c:v>
                </c:pt>
              </c:strCache>
            </c:strRef>
          </c:tx>
          <c:dPt>
            <c:idx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1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rgbClr val="FF5050"/>
              </a:solidFill>
            </c:spPr>
          </c:dPt>
          <c:dPt>
            <c:idx val="4"/>
            <c:spPr>
              <a:solidFill>
                <a:srgbClr val="FF0000"/>
              </a:solidFill>
            </c:spPr>
          </c:dPt>
          <c:dLbls>
            <c:showVal val="1"/>
            <c:showLeaderLines val="1"/>
          </c:dLbls>
          <c:cat>
            <c:strRef>
              <c:f>Sheet1!$A$2:$A$6</c:f>
              <c:strCache>
                <c:ptCount val="5"/>
                <c:pt idx="0">
                  <c:v>Very Satisfied</c:v>
                </c:pt>
                <c:pt idx="1">
                  <c:v>Satisfied</c:v>
                </c:pt>
                <c:pt idx="2">
                  <c:v>Neutral</c:v>
                </c:pt>
                <c:pt idx="3">
                  <c:v>Dissatisfied</c:v>
                </c:pt>
                <c:pt idx="4">
                  <c:v>Very Dissatisfied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0.28000000000000003</c:v>
                </c:pt>
                <c:pt idx="1">
                  <c:v>0.62</c:v>
                </c:pt>
                <c:pt idx="2">
                  <c:v>0.1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2496596693025153"/>
          <c:y val="2.5027029161124197E-2"/>
          <c:w val="0.36874719691261887"/>
          <c:h val="0.97497297083887646"/>
        </c:manualLayout>
      </c:layout>
    </c:legend>
    <c:plotVisOnly val="1"/>
    <c:dispBlanksAs val="zero"/>
  </c:chart>
  <c:txPr>
    <a:bodyPr/>
    <a:lstStyle/>
    <a:p>
      <a:pPr>
        <a:defRPr sz="1800"/>
      </a:pPr>
      <a:endParaRPr lang="el-GR"/>
    </a:p>
  </c:txPr>
  <c:externalData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l-GR"/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75"/>
      <c:perspective val="30"/>
    </c:view3D>
    <c:plotArea>
      <c:layout>
        <c:manualLayout>
          <c:layoutTarget val="inner"/>
          <c:xMode val="edge"/>
          <c:yMode val="edge"/>
          <c:x val="8.5959757779688395E-2"/>
          <c:y val="9.1427149830637502E-2"/>
          <c:w val="0.6504134940712929"/>
          <c:h val="0.80428913306243432"/>
        </c:manualLayout>
      </c:layout>
      <c:pie3DChart>
        <c:varyColors val="1"/>
      </c:pie3DChart>
    </c:plotArea>
    <c:legend>
      <c:legendPos val="r"/>
      <c:layout>
        <c:manualLayout>
          <c:xMode val="edge"/>
          <c:yMode val="edge"/>
          <c:x val="0.72865807720617937"/>
          <c:y val="2.5027029161124197E-2"/>
          <c:w val="0.26505508099782898"/>
          <c:h val="0.59570423618830148"/>
        </c:manualLayout>
      </c:layout>
    </c:legend>
    <c:plotVisOnly val="1"/>
    <c:dispBlanksAs val="zero"/>
  </c:chart>
  <c:txPr>
    <a:bodyPr/>
    <a:lstStyle/>
    <a:p>
      <a:pPr>
        <a:defRPr sz="1800"/>
      </a:pPr>
      <a:endParaRPr lang="el-GR"/>
    </a:p>
  </c:txPr>
  <c:externalData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l-GR"/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Responses</c:v>
                </c:pt>
              </c:strCache>
            </c:strRef>
          </c:tx>
          <c:dPt>
            <c:idx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1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rgbClr val="FF5050"/>
              </a:solidFill>
            </c:spPr>
          </c:dPt>
          <c:dPt>
            <c:idx val="4"/>
            <c:spPr>
              <a:solidFill>
                <a:srgbClr val="FF0000"/>
              </a:solidFill>
            </c:spPr>
          </c:dPt>
          <c:dLbls>
            <c:showVal val="1"/>
            <c:showLeaderLines val="1"/>
          </c:dLbls>
          <c:cat>
            <c:strRef>
              <c:f>Sheet1!$A$2:$A$6</c:f>
              <c:strCache>
                <c:ptCount val="5"/>
                <c:pt idx="0">
                  <c:v>FOSS environment</c:v>
                </c:pt>
                <c:pt idx="4">
                  <c:v>Previous environment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0.75862068965517238</c:v>
                </c:pt>
                <c:pt idx="4">
                  <c:v>0.2413793103448276</c:v>
                </c:pt>
              </c:numCache>
            </c:numRef>
          </c:val>
        </c:ser>
      </c:pie3DChart>
    </c:plotArea>
    <c:legend>
      <c:legendPos val="r"/>
      <c:legendEntry>
        <c:idx val="1"/>
        <c:delete val="1"/>
      </c:legendEntry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58411762158952441"/>
          <c:y val="2.5027029161124207E-2"/>
          <c:w val="0.4095955366144825"/>
          <c:h val="0.9749729708388768"/>
        </c:manualLayout>
      </c:layout>
    </c:legend>
    <c:plotVisOnly val="1"/>
    <c:dispBlanksAs val="zero"/>
  </c:chart>
  <c:txPr>
    <a:bodyPr/>
    <a:lstStyle/>
    <a:p>
      <a:pPr>
        <a:defRPr sz="1800"/>
      </a:pPr>
      <a:endParaRPr lang="el-GR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l-GR"/>
  <c:chart>
    <c:autoTitleDeleted val="1"/>
    <c:view3D>
      <c:rotX val="75"/>
      <c:perspective val="30"/>
    </c:view3D>
    <c:plotArea>
      <c:layout>
        <c:manualLayout>
          <c:layoutTarget val="inner"/>
          <c:xMode val="edge"/>
          <c:yMode val="edge"/>
          <c:x val="2.3779338981255334E-2"/>
          <c:y val="9.6863834659798809E-2"/>
          <c:w val="0.53094806479302459"/>
          <c:h val="0.75164404809722007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Responses</c:v>
                </c:pt>
              </c:strCache>
            </c:strRef>
          </c:tx>
          <c:dPt>
            <c:idx val="0"/>
          </c:dPt>
          <c:dPt>
            <c:idx val="1"/>
          </c:dPt>
          <c:dLbls>
            <c:dLbl>
              <c:idx val="0"/>
              <c:layout>
                <c:manualLayout>
                  <c:x val="-0.10923080807130758"/>
                  <c:y val="-0.18142802509122924"/>
                </c:manualLayout>
              </c:layout>
              <c:showVal val="1"/>
            </c:dLbl>
            <c:dLbl>
              <c:idx val="1"/>
              <c:layout>
                <c:manualLayout>
                  <c:x val="7.8977017901147195E-2"/>
                  <c:y val="0.1509314136036167"/>
                </c:manualLayout>
              </c:layout>
              <c:showVal val="1"/>
            </c:dLbl>
            <c:showVal val="1"/>
            <c:showLeaderLines val="1"/>
          </c:dLbls>
          <c:cat>
            <c:strRef>
              <c:f>Sheet1!$A$2:$A$3</c:f>
              <c:strCache>
                <c:ptCount val="2"/>
                <c:pt idx="0">
                  <c:v>University</c:v>
                </c:pt>
                <c:pt idx="1">
                  <c:v>Technological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0.8600000000000001</c:v>
                </c:pt>
                <c:pt idx="1">
                  <c:v>0.14000000000000001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55021598004845318"/>
          <c:y val="0.23210157146494179"/>
          <c:w val="0.4089195849302063"/>
          <c:h val="0.45831819968721438"/>
        </c:manualLayout>
      </c:layout>
    </c:legend>
    <c:plotVisOnly val="1"/>
    <c:dispBlanksAs val="zero"/>
  </c:chart>
  <c:txPr>
    <a:bodyPr/>
    <a:lstStyle/>
    <a:p>
      <a:pPr>
        <a:defRPr sz="1800"/>
      </a:pPr>
      <a:endParaRPr lang="el-GR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l-GR"/>
  <c:chart>
    <c:autoTitleDeleted val="1"/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Responses</c:v>
                </c:pt>
              </c:strCache>
            </c:strRef>
          </c:tx>
          <c:dPt>
            <c:idx val="0"/>
          </c:dPt>
          <c:dPt>
            <c:idx val="1"/>
          </c:dPt>
          <c:dPt>
            <c:idx val="2"/>
          </c:dPt>
          <c:dPt>
            <c:idx val="3"/>
          </c:dPt>
          <c:dPt>
            <c:idx val="4"/>
          </c:dPt>
          <c:dLbls>
            <c:showVal val="1"/>
            <c:showLeaderLines val="1"/>
          </c:dLbls>
          <c:cat>
            <c:strRef>
              <c:f>Sheet1!$A$2:$A$6</c:f>
              <c:strCache>
                <c:ptCount val="4"/>
                <c:pt idx="0">
                  <c:v>Elementary</c:v>
                </c:pt>
                <c:pt idx="1">
                  <c:v>High</c:v>
                </c:pt>
                <c:pt idx="2">
                  <c:v>Senior High</c:v>
                </c:pt>
                <c:pt idx="3">
                  <c:v>Technical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0.12000000000000001</c:v>
                </c:pt>
                <c:pt idx="1">
                  <c:v>0.43000000000000005</c:v>
                </c:pt>
                <c:pt idx="2">
                  <c:v>0.31000000000000005</c:v>
                </c:pt>
                <c:pt idx="3">
                  <c:v>0.14000000000000001</c:v>
                </c:pt>
              </c:numCache>
            </c:numRef>
          </c:val>
        </c:ser>
        <c:dLbls/>
      </c:pie3DChart>
    </c:plotArea>
    <c:legend>
      <c:legendPos val="r"/>
      <c:legendEntry>
        <c:idx val="4"/>
        <c:delete val="1"/>
      </c:legendEntry>
      <c:layout>
        <c:manualLayout>
          <c:xMode val="edge"/>
          <c:yMode val="edge"/>
          <c:x val="0.58496996987709582"/>
          <c:y val="0.10216643281886818"/>
          <c:w val="0.39617692721638392"/>
          <c:h val="0.79566713436226355"/>
        </c:manualLayout>
      </c:layout>
    </c:legend>
    <c:plotVisOnly val="1"/>
    <c:dispBlanksAs val="zero"/>
  </c:chart>
  <c:txPr>
    <a:bodyPr/>
    <a:lstStyle/>
    <a:p>
      <a:pPr>
        <a:defRPr sz="1800"/>
      </a:pPr>
      <a:endParaRPr lang="el-GR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l-GR"/>
  <c:chart>
    <c:autoTitleDeleted val="1"/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Responses</c:v>
                </c:pt>
              </c:strCache>
            </c:strRef>
          </c:tx>
          <c:dPt>
            <c:idx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1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rgbClr val="FF5050"/>
              </a:solidFill>
            </c:spPr>
          </c:dPt>
          <c:dPt>
            <c:idx val="4"/>
            <c:spPr>
              <a:solidFill>
                <a:srgbClr val="FF0000"/>
              </a:solidFill>
            </c:spPr>
          </c:dPt>
          <c:dLbls>
            <c:showVal val="1"/>
            <c:showLeaderLines val="1"/>
          </c:dLbls>
          <c:cat>
            <c:strRef>
              <c:f>Sheet1!$A$2:$A$6</c:f>
              <c:strCache>
                <c:ptCount val="5"/>
                <c:pt idx="0">
                  <c:v>Very Positive</c:v>
                </c:pt>
                <c:pt idx="1">
                  <c:v>Positive</c:v>
                </c:pt>
                <c:pt idx="2">
                  <c:v>Neutral</c:v>
                </c:pt>
                <c:pt idx="3">
                  <c:v>Negative</c:v>
                </c:pt>
                <c:pt idx="4">
                  <c:v>Very Negative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0.72000000000000053</c:v>
                </c:pt>
                <c:pt idx="1">
                  <c:v>0.28000000000000008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/>
      </c:pie3D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el-GR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l-GR"/>
  <c:chart>
    <c:autoTitleDeleted val="1"/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Responses</c:v>
                </c:pt>
              </c:strCache>
            </c:strRef>
          </c:tx>
          <c:dPt>
            <c:idx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1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rgbClr val="FF5050"/>
              </a:solidFill>
            </c:spPr>
          </c:dPt>
          <c:dPt>
            <c:idx val="4"/>
            <c:spPr>
              <a:solidFill>
                <a:srgbClr val="FF0000"/>
              </a:solidFill>
            </c:spPr>
          </c:dPt>
          <c:dLbls>
            <c:showVal val="1"/>
            <c:showLeaderLines val="1"/>
          </c:dLbls>
          <c:cat>
            <c:strRef>
              <c:f>Sheet1!$A$2:$A$6</c:f>
              <c:strCache>
                <c:ptCount val="5"/>
                <c:pt idx="0">
                  <c:v>Very Positive</c:v>
                </c:pt>
                <c:pt idx="1">
                  <c:v>Positive</c:v>
                </c:pt>
                <c:pt idx="2">
                  <c:v>Neutral</c:v>
                </c:pt>
                <c:pt idx="3">
                  <c:v>Negative</c:v>
                </c:pt>
                <c:pt idx="4">
                  <c:v>Very Negative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0.34</c:v>
                </c:pt>
                <c:pt idx="1">
                  <c:v>0.52</c:v>
                </c:pt>
                <c:pt idx="2">
                  <c:v>0.14000000000000001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/>
      </c:pie3D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el-GR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l-GR"/>
  <c:chart>
    <c:autoTitleDeleted val="1"/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Responses</c:v>
                </c:pt>
              </c:strCache>
            </c:strRef>
          </c:tx>
          <c:dPt>
            <c:idx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1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rgbClr val="FF5050"/>
              </a:solidFill>
            </c:spPr>
          </c:dPt>
          <c:dPt>
            <c:idx val="4"/>
            <c:spPr>
              <a:solidFill>
                <a:srgbClr val="FF0000"/>
              </a:solidFill>
            </c:spPr>
          </c:dPt>
          <c:dLbls>
            <c:showVal val="1"/>
            <c:showLeaderLines val="1"/>
          </c:dLbls>
          <c:cat>
            <c:strRef>
              <c:f>Sheet1!$A$2:$A$6</c:f>
              <c:strCache>
                <c:ptCount val="5"/>
                <c:pt idx="0">
                  <c:v>Zero</c:v>
                </c:pt>
                <c:pt idx="1">
                  <c:v>Almost Zero</c:v>
                </c:pt>
                <c:pt idx="2">
                  <c:v>Little</c:v>
                </c:pt>
                <c:pt idx="3">
                  <c:v>Enough</c:v>
                </c:pt>
                <c:pt idx="4">
                  <c:v>Very Much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0.14000000000000001</c:v>
                </c:pt>
                <c:pt idx="1">
                  <c:v>0.41000000000000025</c:v>
                </c:pt>
                <c:pt idx="2">
                  <c:v>0.38000000000000034</c:v>
                </c:pt>
                <c:pt idx="3">
                  <c:v>7.0000000000000021E-2</c:v>
                </c:pt>
                <c:pt idx="4">
                  <c:v>0</c:v>
                </c:pt>
              </c:numCache>
            </c:numRef>
          </c:val>
        </c:ser>
        <c:dLbls/>
      </c:pie3D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el-GR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l-GR"/>
  <c:chart>
    <c:autoTitleDeleted val="1"/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Responses</c:v>
                </c:pt>
              </c:strCache>
            </c:strRef>
          </c:tx>
          <c:dPt>
            <c:idx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1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rgbClr val="FF5050"/>
              </a:solidFill>
            </c:spPr>
          </c:dPt>
          <c:dPt>
            <c:idx val="4"/>
            <c:spPr>
              <a:solidFill>
                <a:srgbClr val="FF0000"/>
              </a:solidFill>
            </c:spPr>
          </c:dPt>
          <c:dLbls>
            <c:showVal val="1"/>
            <c:showLeaderLines val="1"/>
          </c:dLbls>
          <c:cat>
            <c:strRef>
              <c:f>Sheet1!$A$2:$A$6</c:f>
              <c:strCache>
                <c:ptCount val="5"/>
                <c:pt idx="0">
                  <c:v>Zero</c:v>
                </c:pt>
                <c:pt idx="1">
                  <c:v>Almost Zero</c:v>
                </c:pt>
                <c:pt idx="2">
                  <c:v>Little</c:v>
                </c:pt>
                <c:pt idx="3">
                  <c:v>Enough</c:v>
                </c:pt>
                <c:pt idx="4">
                  <c:v>Very Much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0.31000000000000028</c:v>
                </c:pt>
                <c:pt idx="1">
                  <c:v>0.55000000000000004</c:v>
                </c:pt>
                <c:pt idx="2">
                  <c:v>0.1</c:v>
                </c:pt>
                <c:pt idx="3">
                  <c:v>3.0000000000000002E-2</c:v>
                </c:pt>
                <c:pt idx="4">
                  <c:v>0</c:v>
                </c:pt>
              </c:numCache>
            </c:numRef>
          </c:val>
        </c:ser>
        <c:dLbls/>
      </c:pie3D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el-GR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l-GR"/>
  <c:chart>
    <c:autoTitleDeleted val="1"/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Responses</c:v>
                </c:pt>
              </c:strCache>
            </c:strRef>
          </c:tx>
          <c:dPt>
            <c:idx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1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rgbClr val="FF5050"/>
              </a:solidFill>
            </c:spPr>
          </c:dPt>
          <c:dPt>
            <c:idx val="4"/>
            <c:spPr>
              <a:solidFill>
                <a:srgbClr val="FF0000"/>
              </a:solidFill>
            </c:spPr>
          </c:dPt>
          <c:dLbls>
            <c:showVal val="1"/>
            <c:showLeaderLines val="1"/>
          </c:dLbls>
          <c:cat>
            <c:strRef>
              <c:f>Sheet1!$A$2:$A$6</c:f>
              <c:strCache>
                <c:ptCount val="5"/>
                <c:pt idx="0">
                  <c:v>None</c:v>
                </c:pt>
                <c:pt idx="1">
                  <c:v>Insignificant</c:v>
                </c:pt>
                <c:pt idx="2">
                  <c:v>Neutral</c:v>
                </c:pt>
                <c:pt idx="3">
                  <c:v>Significant</c:v>
                </c:pt>
                <c:pt idx="4">
                  <c:v>Very Significant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0.24000000000000013</c:v>
                </c:pt>
                <c:pt idx="1">
                  <c:v>0.52</c:v>
                </c:pt>
                <c:pt idx="2">
                  <c:v>0.21000000000000013</c:v>
                </c:pt>
                <c:pt idx="3">
                  <c:v>3.0000000000000002E-2</c:v>
                </c:pt>
                <c:pt idx="4">
                  <c:v>0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57152785959465269"/>
          <c:y val="9.8952290999795536E-2"/>
          <c:w val="0.42218530424821832"/>
          <c:h val="0.90104770900020448"/>
        </c:manualLayout>
      </c:layout>
    </c:legend>
    <c:plotVisOnly val="1"/>
    <c:dispBlanksAs val="zero"/>
  </c:chart>
  <c:txPr>
    <a:bodyPr/>
    <a:lstStyle/>
    <a:p>
      <a:pPr>
        <a:defRPr sz="1800"/>
      </a:pPr>
      <a:endParaRPr lang="el-GR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l-GR"/>
  <c:chart>
    <c:autoTitleDeleted val="1"/>
    <c:view3D>
      <c:rotX val="75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Responses</c:v>
                </c:pt>
              </c:strCache>
            </c:strRef>
          </c:tx>
          <c:dPt>
            <c:idx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1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rgbClr val="FF5050"/>
              </a:solidFill>
            </c:spPr>
          </c:dPt>
          <c:dPt>
            <c:idx val="4"/>
            <c:spPr>
              <a:solidFill>
                <a:srgbClr val="FF0000"/>
              </a:solidFill>
            </c:spPr>
          </c:dPt>
          <c:dLbls>
            <c:showVal val="1"/>
            <c:showLeaderLines val="1"/>
          </c:dLbls>
          <c:cat>
            <c:strRef>
              <c:f>Sheet1!$A$2:$A$6</c:f>
              <c:strCache>
                <c:ptCount val="5"/>
                <c:pt idx="0">
                  <c:v>Stongly Agree</c:v>
                </c:pt>
                <c:pt idx="1">
                  <c:v>Agree</c:v>
                </c:pt>
                <c:pt idx="2">
                  <c:v>Neutral</c:v>
                </c:pt>
                <c:pt idx="3">
                  <c:v>Disagree</c:v>
                </c:pt>
                <c:pt idx="4">
                  <c:v>Stongly Disagree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0.43000000000000027</c:v>
                </c:pt>
                <c:pt idx="1">
                  <c:v>0.43000000000000027</c:v>
                </c:pt>
                <c:pt idx="2">
                  <c:v>0.14000000000000001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67840466131835664"/>
          <c:y val="7.927389752404787E-2"/>
          <c:w val="0.30274223577512355"/>
          <c:h val="0.91216307188946988"/>
        </c:manualLayout>
      </c:layout>
    </c:legend>
    <c:plotVisOnly val="1"/>
    <c:dispBlanksAs val="zero"/>
  </c:chart>
  <c:txPr>
    <a:bodyPr/>
    <a:lstStyle/>
    <a:p>
      <a:pPr>
        <a:defRPr sz="1800"/>
      </a:pPr>
      <a:endParaRPr lang="el-GR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948CA2-066E-48EB-8E95-ECC18A5BDE8B}" type="datetimeFigureOut">
              <a:rPr lang="el-GR" smtClean="0"/>
              <a:pPr/>
              <a:t>6/7/2011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8E8D2C-8BC6-4C70-A260-65D1FE0F93E5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28942625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E8D2C-8BC6-4C70-A260-65D1FE0F93E5}" type="slidenum">
              <a:rPr lang="el-GR" smtClean="0"/>
              <a:pPr/>
              <a:t>1</a:t>
            </a:fld>
            <a:endParaRPr lang="el-G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5E335-35E6-4B54-88D5-2208995199BF}" type="slidenum">
              <a:rPr lang="el-GR" smtClean="0"/>
              <a:pPr/>
              <a:t>‹#›</a:t>
            </a:fld>
            <a:endParaRPr lang="el-GR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24550"/>
            <a:ext cx="109537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5E335-35E6-4B54-88D5-2208995199B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5E335-35E6-4B54-88D5-2208995199B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5E335-35E6-4B54-88D5-2208995199BF}" type="slidenum">
              <a:rPr lang="el-GR" smtClean="0"/>
              <a:pPr/>
              <a:t>‹#›</a:t>
            </a:fld>
            <a:endParaRPr lang="el-GR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24550"/>
            <a:ext cx="109537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5E335-35E6-4B54-88D5-2208995199B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8840"/>
            <a:ext cx="4038600" cy="413732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l-G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8840"/>
            <a:ext cx="4038600" cy="413732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l-GR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5E335-35E6-4B54-88D5-2208995199B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l-G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91683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564905"/>
            <a:ext cx="4040188" cy="356125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l-GR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8" y="191683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64903"/>
            <a:ext cx="4041775" cy="356125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l-GR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5E335-35E6-4B54-88D5-2208995199B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5E335-35E6-4B54-88D5-2208995199B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5E335-35E6-4B54-88D5-2208995199B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5E335-35E6-4B54-88D5-2208995199B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5E335-35E6-4B54-88D5-2208995199BF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l-G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ICICTE – Rhodes, Greece, 7–9 July, 2011</a:t>
            </a:r>
            <a:endParaRPr lang="el-G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E5E335-35E6-4B54-88D5-2208995199BF}" type="slidenum">
              <a:rPr lang="el-GR" smtClean="0"/>
              <a:pPr/>
              <a:t>‹#›</a:t>
            </a:fld>
            <a:endParaRPr lang="el-GR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5924550"/>
            <a:ext cx="109537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ts.sch.gr/repo" TargetMode="External"/><Relationship Id="rId2" Type="http://schemas.openxmlformats.org/officeDocument/2006/relationships/hyperlink" Target="http://ts.sch.gr/ellak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ts.sch.gr/repo" TargetMode="External"/><Relationship Id="rId2" Type="http://schemas.openxmlformats.org/officeDocument/2006/relationships/hyperlink" Target="https://launchpad.net/~ts.sch.gr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launchpad.net/sch-scripts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iahos\Desktop\diophantu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11" y="5000625"/>
            <a:ext cx="2181225" cy="1857375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772400" cy="230425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DESIGNING, IMPLEMENTING AND SUPPORTING A FOSS SOLUTION IN HELLENIC PRIMARY AND SECONDARY EDUCATION SCHOOLS</a:t>
            </a:r>
            <a:endParaRPr lang="el-G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65104"/>
            <a:ext cx="6400800" cy="1273696"/>
          </a:xfrm>
        </p:spPr>
        <p:txBody>
          <a:bodyPr>
            <a:normAutofit fontScale="62500" lnSpcReduction="20000"/>
          </a:bodyPr>
          <a:lstStyle/>
          <a:p>
            <a:r>
              <a:rPr lang="en-US" i="1" dirty="0" smtClean="0"/>
              <a:t>Yannis Siahos, </a:t>
            </a:r>
            <a:r>
              <a:rPr lang="en-US" i="1" dirty="0" err="1" smtClean="0"/>
              <a:t>Iasonas</a:t>
            </a:r>
            <a:r>
              <a:rPr lang="en-US" i="1" dirty="0" smtClean="0"/>
              <a:t> </a:t>
            </a:r>
            <a:r>
              <a:rPr lang="en-US" i="1" dirty="0" err="1" smtClean="0"/>
              <a:t>Papanagiotou</a:t>
            </a:r>
            <a:r>
              <a:rPr lang="en-US" i="1" dirty="0" smtClean="0"/>
              <a:t>, </a:t>
            </a:r>
            <a:r>
              <a:rPr lang="en-US" i="1" dirty="0" err="1" smtClean="0"/>
              <a:t>Alkis</a:t>
            </a:r>
            <a:r>
              <a:rPr lang="en-US" i="1" dirty="0" smtClean="0"/>
              <a:t> Georgopoulos</a:t>
            </a:r>
          </a:p>
          <a:p>
            <a:endParaRPr lang="en-US" dirty="0" smtClean="0"/>
          </a:p>
          <a:p>
            <a:r>
              <a:rPr lang="en-US" dirty="0" smtClean="0"/>
              <a:t>Computer Technology Institute and Press – “</a:t>
            </a:r>
            <a:r>
              <a:rPr lang="en-US" dirty="0" err="1" smtClean="0"/>
              <a:t>Diophantus</a:t>
            </a:r>
            <a:r>
              <a:rPr lang="en-US" dirty="0" smtClean="0"/>
              <a:t>”</a:t>
            </a:r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Questionnaires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Questionnaire with </a:t>
            </a:r>
          </a:p>
          <a:p>
            <a:pPr lvl="1"/>
            <a:r>
              <a:rPr lang="en-US" dirty="0" smtClean="0"/>
              <a:t>3 demographic questions</a:t>
            </a:r>
          </a:p>
          <a:p>
            <a:pPr lvl="1"/>
            <a:r>
              <a:rPr lang="en-US" dirty="0" smtClean="0"/>
              <a:t>10 questions where answers scale from 1-5</a:t>
            </a:r>
          </a:p>
          <a:p>
            <a:pPr lvl="1"/>
            <a:r>
              <a:rPr lang="en-US" dirty="0" smtClean="0"/>
              <a:t>4 yes/no questions </a:t>
            </a:r>
          </a:p>
          <a:p>
            <a:pPr lvl="1"/>
            <a:r>
              <a:rPr lang="en-US" dirty="0"/>
              <a:t>Free text</a:t>
            </a:r>
          </a:p>
          <a:p>
            <a:pPr lvl="2"/>
            <a:r>
              <a:rPr lang="en-US" dirty="0" smtClean="0"/>
              <a:t>Positives – Negatives</a:t>
            </a:r>
          </a:p>
          <a:p>
            <a:pPr lvl="2"/>
            <a:r>
              <a:rPr lang="en-US" dirty="0" smtClean="0"/>
              <a:t>Teaching Techniques &amp; Strategic, Pupils behavior etc</a:t>
            </a:r>
          </a:p>
          <a:p>
            <a:r>
              <a:rPr lang="en-US" dirty="0" smtClean="0"/>
              <a:t>58 Questionnaires received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Adopters</a:t>
            </a:r>
            <a:endParaRPr lang="el-G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Gender &amp; Education level</a:t>
            </a:r>
            <a:endParaRPr lang="el-GR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School Type</a:t>
            </a:r>
            <a:endParaRPr lang="el-GR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/>
          </a:p>
        </p:txBody>
      </p:sp>
      <p:graphicFrame>
        <p:nvGraphicFramePr>
          <p:cNvPr id="8" name="Content Placeholder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3043858130"/>
              </p:ext>
            </p:extLst>
          </p:nvPr>
        </p:nvGraphicFramePr>
        <p:xfrm>
          <a:off x="467544" y="2060848"/>
          <a:ext cx="4040188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343567933"/>
              </p:ext>
            </p:extLst>
          </p:nvPr>
        </p:nvGraphicFramePr>
        <p:xfrm>
          <a:off x="539552" y="4293096"/>
          <a:ext cx="4040188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Content Placeholder 5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xmlns="" val="231780604"/>
              </p:ext>
            </p:extLst>
          </p:nvPr>
        </p:nvGraphicFramePr>
        <p:xfrm>
          <a:off x="4645025" y="2174875"/>
          <a:ext cx="4041775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341476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Teachers’ and Students’ Perspective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Teachers’ overall impression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Pupils’ overall impression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/>
          </a:p>
        </p:txBody>
      </p:sp>
      <p:graphicFrame>
        <p:nvGraphicFramePr>
          <p:cNvPr id="8" name="Content Placeholder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691554872"/>
              </p:ext>
            </p:extLst>
          </p:nvPr>
        </p:nvGraphicFramePr>
        <p:xfrm>
          <a:off x="457200" y="2060848"/>
          <a:ext cx="4040188" cy="4065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ontent Placeholder 5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xmlns="" val="1483441053"/>
              </p:ext>
            </p:extLst>
          </p:nvPr>
        </p:nvGraphicFramePr>
        <p:xfrm>
          <a:off x="4645025" y="2174875"/>
          <a:ext cx="4041775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76959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Teachers’ and Students’ Perspective</a:t>
            </a:r>
            <a:endParaRPr lang="el-GR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Time to become </a:t>
            </a:r>
            <a:r>
              <a:rPr lang="en-US" dirty="0" smtClean="0"/>
              <a:t>familiar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r>
              <a:rPr lang="en-US" dirty="0"/>
              <a:t>Technical awareness before using the solution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 dirty="0"/>
          </a:p>
        </p:txBody>
      </p:sp>
      <p:graphicFrame>
        <p:nvGraphicFramePr>
          <p:cNvPr id="8" name="Content Placeholder 5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xmlns="" val="58479334"/>
              </p:ext>
            </p:extLst>
          </p:nvPr>
        </p:nvGraphicFramePr>
        <p:xfrm>
          <a:off x="4645025" y="2174875"/>
          <a:ext cx="4041775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ontent Placeholder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4002809047"/>
              </p:ext>
            </p:extLst>
          </p:nvPr>
        </p:nvGraphicFramePr>
        <p:xfrm>
          <a:off x="457200" y="2174875"/>
          <a:ext cx="4040188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Teachers’ and Students’ Perspective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Technical Issues </a:t>
            </a:r>
            <a:r>
              <a:rPr lang="en-US" dirty="0" smtClean="0"/>
              <a:t>raised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Teaching is facilitated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 dirty="0"/>
          </a:p>
        </p:txBody>
      </p:sp>
      <p:graphicFrame>
        <p:nvGraphicFramePr>
          <p:cNvPr id="10" name="Content Placeholder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2222343892"/>
              </p:ext>
            </p:extLst>
          </p:nvPr>
        </p:nvGraphicFramePr>
        <p:xfrm>
          <a:off x="457200" y="2174875"/>
          <a:ext cx="4040188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ontent Placeholder 5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xmlns="" val="1166943390"/>
              </p:ext>
            </p:extLst>
          </p:nvPr>
        </p:nvGraphicFramePr>
        <p:xfrm>
          <a:off x="4645025" y="2174875"/>
          <a:ext cx="4041775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2301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Teachers’ and Students’ Perspective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Has your productivity increased?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Teaching time has increased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 dirty="0"/>
          </a:p>
        </p:txBody>
      </p:sp>
      <p:graphicFrame>
        <p:nvGraphicFramePr>
          <p:cNvPr id="10" name="Content Placeholder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930402588"/>
              </p:ext>
            </p:extLst>
          </p:nvPr>
        </p:nvGraphicFramePr>
        <p:xfrm>
          <a:off x="457200" y="2174875"/>
          <a:ext cx="4040188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ontent Placeholder 5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xmlns="" val="2013480218"/>
              </p:ext>
            </p:extLst>
          </p:nvPr>
        </p:nvGraphicFramePr>
        <p:xfrm>
          <a:off x="4645025" y="2174875"/>
          <a:ext cx="4041775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36991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Teachers’ and Students’ Perspective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Classroom management changed teaching techniques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Pupils accept being supervised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/>
          </a:p>
        </p:txBody>
      </p:sp>
      <p:graphicFrame>
        <p:nvGraphicFramePr>
          <p:cNvPr id="9" name="Content Placeholder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3382836497"/>
              </p:ext>
            </p:extLst>
          </p:nvPr>
        </p:nvGraphicFramePr>
        <p:xfrm>
          <a:off x="457200" y="2174875"/>
          <a:ext cx="4040188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82078510"/>
              </p:ext>
            </p:extLst>
          </p:nvPr>
        </p:nvGraphicFramePr>
        <p:xfrm>
          <a:off x="4868416" y="2285256"/>
          <a:ext cx="4041775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Content Placeholder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63384543"/>
              </p:ext>
            </p:extLst>
          </p:nvPr>
        </p:nvGraphicFramePr>
        <p:xfrm>
          <a:off x="4644008" y="2348880"/>
          <a:ext cx="4041775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112802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Students</a:t>
            </a:r>
            <a:r>
              <a:rPr lang="en-US" dirty="0" smtClean="0"/>
              <a:t>’ Perspective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Response </a:t>
            </a:r>
            <a:r>
              <a:rPr lang="en-US" dirty="0" smtClean="0"/>
              <a:t>speed: new </a:t>
            </a:r>
            <a:r>
              <a:rPr lang="en-US" dirty="0" smtClean="0"/>
              <a:t>environment</a:t>
            </a:r>
          </a:p>
          <a:p>
            <a:r>
              <a:rPr lang="en-US" dirty="0" err="1" smtClean="0"/>
              <a:t>vs</a:t>
            </a:r>
            <a:r>
              <a:rPr lang="en-US" dirty="0" smtClean="0"/>
              <a:t> previous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Applications: new </a:t>
            </a:r>
            <a:r>
              <a:rPr lang="en-US" dirty="0" smtClean="0"/>
              <a:t>environment </a:t>
            </a:r>
            <a:r>
              <a:rPr lang="en-US" dirty="0" err="1" smtClean="0"/>
              <a:t>vs</a:t>
            </a:r>
            <a:r>
              <a:rPr lang="en-US" dirty="0" smtClean="0"/>
              <a:t> </a:t>
            </a:r>
            <a:r>
              <a:rPr lang="en-US" dirty="0" smtClean="0"/>
              <a:t>previous</a:t>
            </a:r>
            <a:endParaRPr lang="en-US" dirty="0" smtClean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/>
          </a:p>
        </p:txBody>
      </p:sp>
      <p:graphicFrame>
        <p:nvGraphicFramePr>
          <p:cNvPr id="9" name="Content Placeholder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3382836497"/>
              </p:ext>
            </p:extLst>
          </p:nvPr>
        </p:nvGraphicFramePr>
        <p:xfrm>
          <a:off x="457200" y="2174875"/>
          <a:ext cx="4040188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82078510"/>
              </p:ext>
            </p:extLst>
          </p:nvPr>
        </p:nvGraphicFramePr>
        <p:xfrm>
          <a:off x="4868416" y="2285256"/>
          <a:ext cx="4041775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Content Placeholder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63384543"/>
              </p:ext>
            </p:extLst>
          </p:nvPr>
        </p:nvGraphicFramePr>
        <p:xfrm>
          <a:off x="4644008" y="2348880"/>
          <a:ext cx="4041775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112802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Teachers’ and Students’ Perspective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sz="3300" b="1" dirty="0" smtClean="0"/>
              <a:t>Advantages</a:t>
            </a:r>
          </a:p>
          <a:p>
            <a:r>
              <a:rPr lang="en-US" sz="3300" dirty="0" smtClean="0"/>
              <a:t>Single Point of installation and administration</a:t>
            </a:r>
          </a:p>
          <a:p>
            <a:r>
              <a:rPr lang="en-US" sz="3300" dirty="0" smtClean="0"/>
              <a:t>Centralized distribution of patches, fixes and educational s/w</a:t>
            </a:r>
          </a:p>
          <a:p>
            <a:r>
              <a:rPr lang="en-US" sz="3300" dirty="0" smtClean="0"/>
              <a:t>Exploitation of legacy PCs</a:t>
            </a:r>
          </a:p>
          <a:p>
            <a:r>
              <a:rPr lang="en-US" sz="3300" dirty="0" smtClean="0"/>
              <a:t>Small h/w cost of implementation</a:t>
            </a:r>
          </a:p>
          <a:p>
            <a:r>
              <a:rPr lang="en-US" sz="3300" dirty="0" smtClean="0"/>
              <a:t>Zero s/w cost (FOSS)</a:t>
            </a:r>
          </a:p>
          <a:p>
            <a:r>
              <a:rPr lang="en-US" sz="3300" dirty="0" smtClean="0"/>
              <a:t>Same user environment for legacy &amp; new PCs</a:t>
            </a:r>
          </a:p>
          <a:p>
            <a:r>
              <a:rPr lang="en-US" sz="3300" dirty="0" smtClean="0"/>
              <a:t>Classroom Management</a:t>
            </a:r>
          </a:p>
          <a:p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Teachers’ and Students’ Perspective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800" b="1" dirty="0" smtClean="0"/>
              <a:t>Disadvantages</a:t>
            </a:r>
          </a:p>
          <a:p>
            <a:r>
              <a:rPr lang="en-US" sz="2800" dirty="0" smtClean="0"/>
              <a:t>Server as a SPOF</a:t>
            </a:r>
          </a:p>
          <a:p>
            <a:r>
              <a:rPr lang="en-US" sz="2800" dirty="0" smtClean="0"/>
              <a:t>Known drawbacks of thin client architectures and multimedia applications</a:t>
            </a:r>
          </a:p>
          <a:p>
            <a:r>
              <a:rPr lang="en-US" sz="2800" dirty="0" smtClean="0"/>
              <a:t>Lack of MS-Windows environment</a:t>
            </a:r>
            <a:endParaRPr lang="el-GR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ICICTE – Rhodes, Greece, 7–9 July, 2011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Typical Hellenic School Lab…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8-16 PCs, 1 Server, 1 router, 1 hub/switch</a:t>
            </a:r>
          </a:p>
          <a:p>
            <a:r>
              <a:rPr lang="en-US" dirty="0" smtClean="0"/>
              <a:t>Client – Server Architecture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284983"/>
            <a:ext cx="5040560" cy="3035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 - Future Plans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Extending </a:t>
            </a:r>
            <a:r>
              <a:rPr lang="en-US" dirty="0" err="1" smtClean="0"/>
              <a:t>sch</a:t>
            </a:r>
            <a:r>
              <a:rPr lang="en-US" dirty="0" smtClean="0"/>
              <a:t>-scripts application</a:t>
            </a:r>
          </a:p>
          <a:p>
            <a:r>
              <a:rPr lang="en-US" dirty="0" smtClean="0"/>
              <a:t>Provide virtual appliances to the schools</a:t>
            </a:r>
          </a:p>
          <a:p>
            <a:r>
              <a:rPr lang="en-US" dirty="0" smtClean="0"/>
              <a:t>Design collaborative learning activities</a:t>
            </a:r>
          </a:p>
          <a:p>
            <a:r>
              <a:rPr lang="en-US" dirty="0" smtClean="0">
                <a:hlinkClick r:id="rId2"/>
              </a:rPr>
              <a:t>http://ts.sch.gr/ellak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http://ts.sch.gr/repo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…and its problems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Difficult Administration despite Centralized Management Policies</a:t>
            </a:r>
          </a:p>
          <a:p>
            <a:r>
              <a:rPr lang="en-US" dirty="0" smtClean="0"/>
              <a:t>Many points of administration</a:t>
            </a:r>
          </a:p>
          <a:p>
            <a:r>
              <a:rPr lang="en-US" dirty="0" smtClean="0"/>
              <a:t>Equipment should be replaced every 6-7 years</a:t>
            </a:r>
          </a:p>
          <a:p>
            <a:r>
              <a:rPr lang="en-US" dirty="0" smtClean="0"/>
              <a:t>Informatics Teachers accountable for administrative tasks (Secondary Education)</a:t>
            </a:r>
          </a:p>
          <a:p>
            <a:r>
              <a:rPr lang="en-US" dirty="0" smtClean="0"/>
              <a:t>Proprietary s/w dominates (cost)</a:t>
            </a:r>
            <a:endParaRPr lang="el-GR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8229600" cy="1143000"/>
          </a:xfrm>
        </p:spPr>
        <p:txBody>
          <a:bodyPr/>
          <a:lstStyle/>
          <a:p>
            <a:r>
              <a:rPr lang="en-US" dirty="0" smtClean="0"/>
              <a:t>The Adopted Architecture</a:t>
            </a:r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797346"/>
            <a:ext cx="4968552" cy="4800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Steps Towards Implementation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Technical Support</a:t>
            </a:r>
          </a:p>
          <a:p>
            <a:pPr lvl="1"/>
            <a:r>
              <a:rPr lang="en-US" dirty="0" err="1"/>
              <a:t>HelpDesk</a:t>
            </a:r>
            <a:endParaRPr lang="en-US" dirty="0" smtClean="0"/>
          </a:p>
          <a:p>
            <a:pPr lvl="1"/>
            <a:r>
              <a:rPr lang="en-US" dirty="0"/>
              <a:t>Forum</a:t>
            </a:r>
            <a:endParaRPr lang="en-US" dirty="0" smtClean="0"/>
          </a:p>
          <a:p>
            <a:pPr lvl="1"/>
            <a:r>
              <a:rPr lang="en-US" dirty="0" smtClean="0"/>
              <a:t>IRC</a:t>
            </a:r>
          </a:p>
          <a:p>
            <a:pPr lvl="1"/>
            <a:r>
              <a:rPr lang="en-US" dirty="0" smtClean="0"/>
              <a:t>Installation and User Guides</a:t>
            </a:r>
          </a:p>
          <a:p>
            <a:r>
              <a:rPr lang="en-US" dirty="0" smtClean="0"/>
              <a:t>Training Teachers</a:t>
            </a:r>
          </a:p>
          <a:p>
            <a:pPr lvl="1"/>
            <a:r>
              <a:rPr lang="en-US" dirty="0" smtClean="0"/>
              <a:t>Thin client concept</a:t>
            </a:r>
          </a:p>
          <a:p>
            <a:pPr lvl="1"/>
            <a:r>
              <a:rPr lang="en-US" dirty="0" smtClean="0"/>
              <a:t>Installing and Operating Ubuntu LTSP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Steps Towards Implementation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Convert existing educational s/w to support Ubuntu </a:t>
            </a:r>
          </a:p>
          <a:p>
            <a:r>
              <a:rPr lang="en-US" dirty="0" smtClean="0"/>
              <a:t>Two Central Repositories for distribution of:</a:t>
            </a:r>
          </a:p>
          <a:p>
            <a:pPr lvl="1"/>
            <a:r>
              <a:rPr lang="en-US" dirty="0" smtClean="0"/>
              <a:t>updates, patches, fixes to bugs discovered (</a:t>
            </a:r>
            <a:r>
              <a:rPr lang="en-US" dirty="0" smtClean="0">
                <a:hlinkClick r:id="rId2"/>
              </a:rPr>
              <a:t>https://launchpad.net/~ts.sch.gr</a:t>
            </a:r>
            <a:r>
              <a:rPr lang="en-US" dirty="0" smtClean="0"/>
              <a:t>)  </a:t>
            </a:r>
          </a:p>
          <a:p>
            <a:pPr lvl="1"/>
            <a:r>
              <a:rPr lang="en-US" dirty="0" smtClean="0"/>
              <a:t>educational s/w (</a:t>
            </a:r>
            <a:r>
              <a:rPr lang="en-US" dirty="0" smtClean="0">
                <a:hlinkClick r:id="rId3"/>
              </a:rPr>
              <a:t>http://ts.sch.gr/repo</a:t>
            </a:r>
            <a:r>
              <a:rPr lang="en-US" dirty="0" smtClean="0"/>
              <a:t>) </a:t>
            </a:r>
          </a:p>
          <a:p>
            <a:pPr lvl="1"/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Steps Towards Implementation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Sch</a:t>
            </a:r>
            <a:r>
              <a:rPr lang="en-US" dirty="0" smtClean="0"/>
              <a:t>-scripts application:</a:t>
            </a:r>
          </a:p>
          <a:p>
            <a:pPr lvl="1"/>
            <a:r>
              <a:rPr lang="en-US" dirty="0" smtClean="0"/>
              <a:t>Automated installation from non technical personnel (</a:t>
            </a:r>
            <a:r>
              <a:rPr lang="en-US" dirty="0" smtClean="0">
                <a:hlinkClick r:id="rId2"/>
              </a:rPr>
              <a:t>https://launchpad.net/sch-scripts</a:t>
            </a:r>
            <a:r>
              <a:rPr lang="en-US" dirty="0" smtClean="0"/>
              <a:t>) </a:t>
            </a:r>
          </a:p>
          <a:p>
            <a:pPr lvl="1"/>
            <a:r>
              <a:rPr lang="en-US" dirty="0" smtClean="0"/>
              <a:t>Customize LTSP package to conform the Hellenic School Lab requirements (NAT, DHCP etc)</a:t>
            </a:r>
          </a:p>
          <a:p>
            <a:pPr lvl="1"/>
            <a:r>
              <a:rPr lang="en-US" dirty="0" smtClean="0"/>
              <a:t>Thin &amp; Fat clients coexistence</a:t>
            </a:r>
          </a:p>
          <a:p>
            <a:pPr lvl="1"/>
            <a:r>
              <a:rPr lang="en-US" dirty="0" smtClean="0"/>
              <a:t>Classroom Management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r="1067" b="2670"/>
          <a:stretch>
            <a:fillRect/>
          </a:stretch>
        </p:blipFill>
        <p:spPr bwMode="auto">
          <a:xfrm>
            <a:off x="5868144" y="4523451"/>
            <a:ext cx="3275856" cy="2334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Penetration of our solution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Educational s/w repository</a:t>
            </a:r>
            <a:r>
              <a:rPr lang="en-US" dirty="0" smtClean="0"/>
              <a:t>: Aug’09 – June’11</a:t>
            </a:r>
          </a:p>
          <a:p>
            <a:r>
              <a:rPr lang="en-US" dirty="0" smtClean="0"/>
              <a:t>6,45 Terabytes downloads of educational s/w</a:t>
            </a:r>
            <a:endParaRPr lang="el-GR" dirty="0" smtClean="0"/>
          </a:p>
          <a:p>
            <a:r>
              <a:rPr lang="el-GR" dirty="0" smtClean="0"/>
              <a:t>9</a:t>
            </a:r>
            <a:r>
              <a:rPr lang="en-US" dirty="0" smtClean="0"/>
              <a:t>62</a:t>
            </a:r>
            <a:r>
              <a:rPr lang="el-GR" dirty="0" smtClean="0"/>
              <a:t>.000 </a:t>
            </a:r>
            <a:r>
              <a:rPr lang="en-US" dirty="0" smtClean="0"/>
              <a:t>hits, 152.000 visits (3.500unique/mo)</a:t>
            </a:r>
            <a:endParaRPr lang="el-GR" dirty="0" smtClean="0"/>
          </a:p>
          <a:p>
            <a:r>
              <a:rPr lang="el-GR" dirty="0" smtClean="0"/>
              <a:t>~300 </a:t>
            </a:r>
            <a:r>
              <a:rPr lang="en-US" dirty="0" smtClean="0"/>
              <a:t>school labs </a:t>
            </a:r>
            <a:r>
              <a:rPr lang="el-GR" dirty="0" smtClean="0"/>
              <a:t>&amp; ~1</a:t>
            </a:r>
            <a:r>
              <a:rPr lang="en-US" dirty="0" smtClean="0"/>
              <a:t>1</a:t>
            </a:r>
            <a:r>
              <a:rPr lang="el-GR" dirty="0" smtClean="0"/>
              <a:t>00 </a:t>
            </a:r>
            <a:r>
              <a:rPr lang="en-US" dirty="0" smtClean="0"/>
              <a:t>students/teachers</a:t>
            </a:r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599385"/>
            <a:ext cx="9144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ICICTE – Rhodes, Greece, 7–9 July, 2011</a:t>
            </a:r>
            <a:endParaRPr lang="el-GR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144384"/>
            <a:ext cx="5472608" cy="5240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0" y="2492896"/>
            <a:ext cx="2702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http://goo.gl/maps/nOoQ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996</TotalTime>
  <Words>662</Words>
  <Application>Microsoft Office PowerPoint</Application>
  <PresentationFormat>On-screen Show (4:3)</PresentationFormat>
  <Paragraphs>115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DESIGNING, IMPLEMENTING AND SUPPORTING A FOSS SOLUTION IN HELLENIC PRIMARY AND SECONDARY EDUCATION SCHOOLS</vt:lpstr>
      <vt:lpstr>A Typical Hellenic School Lab…</vt:lpstr>
      <vt:lpstr>…and its problems</vt:lpstr>
      <vt:lpstr>The Adopted Architecture</vt:lpstr>
      <vt:lpstr>Steps Towards Implementation</vt:lpstr>
      <vt:lpstr>Steps Towards Implementation</vt:lpstr>
      <vt:lpstr>Steps Towards Implementation</vt:lpstr>
      <vt:lpstr>Penetration of our solution</vt:lpstr>
      <vt:lpstr>Slide 9</vt:lpstr>
      <vt:lpstr>Questionnaires</vt:lpstr>
      <vt:lpstr>Adopters</vt:lpstr>
      <vt:lpstr>Teachers’ and Students’ Perspective</vt:lpstr>
      <vt:lpstr>Teachers’ and Students’ Perspective</vt:lpstr>
      <vt:lpstr>Teachers’ and Students’ Perspective</vt:lpstr>
      <vt:lpstr>Teachers’ and Students’ Perspective</vt:lpstr>
      <vt:lpstr>Teachers’ and Students’ Perspective</vt:lpstr>
      <vt:lpstr>Students’ Perspective</vt:lpstr>
      <vt:lpstr>Teachers’ and Students’ Perspective</vt:lpstr>
      <vt:lpstr>Teachers’ and Students’ Perspective</vt:lpstr>
      <vt:lpstr>Conclusions - Future Plans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DESIGNING, IMPLEMENTING AND SUPPORTING A FOSS SOLUTION IN HELLENIC PRIMARY AND SECONDARY EDUCATION SCHOOLS</dc:title>
  <dc:creator>siahos</dc:creator>
  <cp:lastModifiedBy>siahos</cp:lastModifiedBy>
  <cp:revision>91</cp:revision>
  <dcterms:created xsi:type="dcterms:W3CDTF">2011-06-24T08:49:32Z</dcterms:created>
  <dcterms:modified xsi:type="dcterms:W3CDTF">2011-07-06T14:03:23Z</dcterms:modified>
</cp:coreProperties>
</file>